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27"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p:cViewPr varScale="1">
        <p:scale>
          <a:sx n="93" d="100"/>
          <a:sy n="93" d="100"/>
        </p:scale>
        <p:origin x="92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016143-E03C-4CFD-AFDC-14E5BDEA754C}" type="datetimeFigureOut">
              <a:rPr lang="en-US" smtClean="0"/>
              <a:t>11/16/2024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A190C97C-0095-2443-AC12-FA4CBA4ACD4D}"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8599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82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smtClean="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9371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2378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11/16/2024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2964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11/16/2024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258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11/16/2024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70861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53789A-C914-4DB1-8815-80B5EC7335C5}" type="datetimeFigureOut">
              <a:rPr lang="en-US" smtClean="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3245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E6440AA-91A0-436F-8FDB-C0F939DCAE21}" type="datetimeFigureOut">
              <a:rPr lang="en-US" smtClean="0"/>
              <a:t>11/16/2024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9020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4183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1729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709989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32643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4725633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jp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Consolas" panose="020B0609020204030204" pitchFamily="49"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11/16/2024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190C97C-0095-2443-AC12-FA4CBA4ACD4D}"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166414"/>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Consolas" panose="020B0609020204030204" pitchFamily="49" charset="0"/>
                <a:ea typeface="SF Pro" pitchFamily="2" charset="0"/>
                <a:cs typeface="SF Pro" pitchFamily="2" charset="0"/>
              </a:rPr>
              <a:t>Wuyi</a:t>
            </a:r>
          </a:p>
          <a:p>
            <a:r>
              <a:rPr lang="en-US" altLang="zh-CN">
                <a:solidFill>
                  <a:schemeClr val="bg2"/>
                </a:solidFill>
                <a:latin typeface="Consolas" panose="020B0609020204030204" pitchFamily="49" charset="0"/>
                <a:ea typeface="SF Pro" pitchFamily="2" charset="0"/>
                <a:cs typeface="SF Pro" pitchFamily="2" charset="0"/>
              </a:rPr>
              <a:t>16th</a:t>
            </a:r>
            <a:r>
              <a:rPr lang="en-US">
                <a:solidFill>
                  <a:schemeClr val="bg2"/>
                </a:solidFill>
                <a:latin typeface="Consolas" panose="020B0609020204030204" pitchFamily="49" charset="0"/>
                <a:ea typeface="SF Pro" pitchFamily="2" charset="0"/>
                <a:cs typeface="SF Pro" pitchFamily="2" charset="0"/>
              </a:rPr>
              <a:t> </a:t>
            </a:r>
            <a:r>
              <a:rPr lang="en-US" altLang="zh-CN" dirty="0">
                <a:solidFill>
                  <a:schemeClr val="bg2"/>
                </a:solidFill>
                <a:latin typeface="Consolas" panose="020B0609020204030204" pitchFamily="49" charset="0"/>
                <a:ea typeface="SF Pro" pitchFamily="2" charset="0"/>
                <a:cs typeface="SF Pro" pitchFamily="2" charset="0"/>
              </a:rPr>
              <a:t>Nov</a:t>
            </a:r>
            <a:r>
              <a:rPr lang="en-US" dirty="0">
                <a:solidFill>
                  <a:schemeClr val="bg2"/>
                </a:solidFill>
                <a:latin typeface="Consolas" panose="020B0609020204030204" pitchFamily="49"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lnSpcReduction="10000"/>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lstStyle/>
          <a:p>
            <a:r>
              <a:rPr lang="en-US" sz="2200" dirty="0">
                <a:solidFill>
                  <a:schemeClr val="accent3">
                    <a:lumMod val="25000"/>
                  </a:schemeClr>
                </a:solidFill>
                <a:latin typeface="Consolas" panose="020B0609020204030204" pitchFamily="49" charset="0"/>
              </a:rPr>
              <a:t>We performed exploratory data analysis and determined the training labels.</a:t>
            </a:r>
          </a:p>
          <a:p>
            <a:r>
              <a:rPr lang="en-US" sz="2200" dirty="0">
                <a:solidFill>
                  <a:schemeClr val="accent3">
                    <a:lumMod val="25000"/>
                  </a:schemeClr>
                </a:solidFill>
                <a:latin typeface="Consolas" panose="020B0609020204030204" pitchFamily="49" charset="0"/>
              </a:rPr>
              <a:t>We calculated the number of launches at each site, and the number and occurrence of each orbits</a:t>
            </a:r>
          </a:p>
          <a:p>
            <a:r>
              <a:rPr lang="en-US" sz="2200" dirty="0">
                <a:solidFill>
                  <a:schemeClr val="accent3">
                    <a:lumMod val="25000"/>
                  </a:schemeClr>
                </a:solidFill>
                <a:latin typeface="Consolas" panose="020B0609020204030204" pitchFamily="49"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normAutofit fontScale="85000" lnSpcReduction="20000"/>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27811" y="3496647"/>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lnSpcReduction="10000"/>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SpaceX dataset into a PostgreSQL database without leaving the </a:t>
            </a:r>
            <a:r>
              <a:rPr lang="en-US" sz="2200" dirty="0" err="1">
                <a:solidFill>
                  <a:schemeClr val="accent3">
                    <a:lumMod val="25000"/>
                  </a:schemeClr>
                </a:solidFill>
                <a:latin typeface="Consolas" panose="020B0609020204030204" pitchFamily="49" charset="0"/>
              </a:rPr>
              <a:t>jupyter</a:t>
            </a:r>
            <a:r>
              <a:rPr lang="en-US" sz="2200" dirty="0">
                <a:solidFill>
                  <a:schemeClr val="accent3">
                    <a:lumMod val="25000"/>
                  </a:schemeClr>
                </a:solidFill>
                <a:latin typeface="Consolas" panose="020B0609020204030204" pitchFamily="49" charset="0"/>
              </a:rPr>
              <a:t> notebook.</a:t>
            </a:r>
          </a:p>
          <a:p>
            <a:pPr>
              <a:lnSpc>
                <a:spcPct val="100000"/>
              </a:lnSpc>
              <a:spcBef>
                <a:spcPts val="1400"/>
              </a:spcBef>
            </a:pPr>
            <a:r>
              <a:rPr lang="en-US" sz="2200" dirty="0">
                <a:solidFill>
                  <a:schemeClr val="accent3">
                    <a:lumMod val="25000"/>
                  </a:schemeClr>
                </a:solidFill>
                <a:latin typeface="Consolas" panose="020B0609020204030204" pitchFamily="49" charset="0"/>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failed landing outcomes in drone ship, their booster version and launch site names.</a:t>
            </a: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lnSpcReduction="10000"/>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Consolas" panose="020B0609020204030204" pitchFamily="49"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Consolas" panose="020B0609020204030204" pitchFamily="49"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lnSpcReduction="10000"/>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built an interactive dashboard with Plotly dash</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lnSpcReduction="10000"/>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data using </a:t>
            </a:r>
            <a:r>
              <a:rPr lang="en-US" sz="2200" dirty="0" err="1">
                <a:solidFill>
                  <a:schemeClr val="accent3">
                    <a:lumMod val="25000"/>
                  </a:schemeClr>
                </a:solidFill>
                <a:latin typeface="Consolas" panose="020B0609020204030204" pitchFamily="49" charset="0"/>
              </a:rPr>
              <a:t>numpy</a:t>
            </a:r>
            <a:r>
              <a:rPr lang="en-US" sz="2200" dirty="0">
                <a:solidFill>
                  <a:schemeClr val="accent3">
                    <a:lumMod val="25000"/>
                  </a:schemeClr>
                </a:solidFill>
                <a:latin typeface="Consolas" panose="020B0609020204030204" pitchFamily="49"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Consolas" panose="020B0609020204030204" pitchFamily="49" charset="0"/>
              </a:rPr>
              <a:t>We built different machine learning models and tune different hyperparameters using </a:t>
            </a:r>
            <a:r>
              <a:rPr lang="en-US" sz="2200" dirty="0" err="1">
                <a:solidFill>
                  <a:schemeClr val="accent3">
                    <a:lumMod val="25000"/>
                  </a:schemeClr>
                </a:solidFill>
                <a:latin typeface="Consolas" panose="020B0609020204030204" pitchFamily="49" charset="0"/>
              </a:rPr>
              <a:t>GridSearchCV</a:t>
            </a:r>
            <a:r>
              <a:rPr lang="en-US" sz="2200" dirty="0">
                <a:solidFill>
                  <a:schemeClr val="accent3">
                    <a:lumMod val="25000"/>
                  </a:schemeClr>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Consolas" panose="020B0609020204030204" pitchFamily="49"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Consolas" panose="020B0609020204030204" pitchFamily="49"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Exploratory data analysis results</a:t>
            </a:r>
          </a:p>
          <a:p>
            <a:pPr>
              <a:lnSpc>
                <a:spcPct val="100000"/>
              </a:lnSpc>
              <a:spcBef>
                <a:spcPts val="1400"/>
              </a:spcBef>
            </a:pPr>
            <a:r>
              <a:rPr lang="en-US" sz="2200" dirty="0">
                <a:solidFill>
                  <a:schemeClr val="accent3">
                    <a:lumMod val="25000"/>
                  </a:schemeClr>
                </a:solidFill>
                <a:latin typeface="Consolas" panose="020B0609020204030204" pitchFamily="49" charset="0"/>
              </a:rPr>
              <a:t>Interactive analytics demo in screenshots</a:t>
            </a:r>
          </a:p>
          <a:p>
            <a:pPr>
              <a:lnSpc>
                <a:spcPct val="100000"/>
              </a:lnSpc>
              <a:spcBef>
                <a:spcPts val="1400"/>
              </a:spcBef>
            </a:pPr>
            <a:r>
              <a:rPr lang="en-US" sz="2200" dirty="0">
                <a:solidFill>
                  <a:schemeClr val="accent3">
                    <a:lumMod val="25000"/>
                  </a:schemeClr>
                </a:solidFill>
                <a:latin typeface="Consolas" panose="020B0609020204030204" pitchFamily="49"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normAutofit lnSpcReduction="10000"/>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Consolas" panose="020B0609020204030204" pitchFamily="49"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lnSpcReduction="10000"/>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Executive Summary</a:t>
            </a:r>
          </a:p>
          <a:p>
            <a:pPr>
              <a:lnSpc>
                <a:spcPct val="100000"/>
              </a:lnSpc>
              <a:spcBef>
                <a:spcPts val="1400"/>
              </a:spcBef>
            </a:pPr>
            <a:r>
              <a:rPr lang="en-US" sz="2200" dirty="0">
                <a:solidFill>
                  <a:schemeClr val="accent3">
                    <a:lumMod val="25000"/>
                  </a:schemeClr>
                </a:solidFill>
                <a:latin typeface="Consolas" panose="020B0609020204030204" pitchFamily="49" charset="0"/>
              </a:rPr>
              <a:t>Introduction</a:t>
            </a:r>
          </a:p>
          <a:p>
            <a:pPr>
              <a:lnSpc>
                <a:spcPct val="100000"/>
              </a:lnSpc>
              <a:spcBef>
                <a:spcPts val="1400"/>
              </a:spcBef>
            </a:pPr>
            <a:r>
              <a:rPr lang="en-US" sz="2200" dirty="0">
                <a:solidFill>
                  <a:schemeClr val="accent3">
                    <a:lumMod val="25000"/>
                  </a:schemeClr>
                </a:solidFill>
                <a:latin typeface="Consolas" panose="020B0609020204030204" pitchFamily="49" charset="0"/>
              </a:rPr>
              <a:t>Methodology</a:t>
            </a:r>
          </a:p>
          <a:p>
            <a:pPr>
              <a:lnSpc>
                <a:spcPct val="100000"/>
              </a:lnSpc>
              <a:spcBef>
                <a:spcPts val="1400"/>
              </a:spcBef>
            </a:pPr>
            <a:r>
              <a:rPr lang="en-US" sz="2200" dirty="0">
                <a:solidFill>
                  <a:schemeClr val="accent3">
                    <a:lumMod val="25000"/>
                  </a:schemeClr>
                </a:solidFill>
                <a:latin typeface="Consolas" panose="020B0609020204030204" pitchFamily="49" charset="0"/>
              </a:rPr>
              <a:t>Results</a:t>
            </a:r>
          </a:p>
          <a:p>
            <a:pPr>
              <a:lnSpc>
                <a:spcPct val="100000"/>
              </a:lnSpc>
              <a:spcBef>
                <a:spcPts val="1400"/>
              </a:spcBef>
            </a:pPr>
            <a:r>
              <a:rPr lang="en-US" sz="2200" dirty="0">
                <a:solidFill>
                  <a:schemeClr val="accent3">
                    <a:lumMod val="25000"/>
                  </a:schemeClr>
                </a:solidFill>
                <a:latin typeface="Consolas" panose="020B0609020204030204" pitchFamily="49" charset="0"/>
              </a:rPr>
              <a:t>Conclusion</a:t>
            </a:r>
          </a:p>
          <a:p>
            <a:pPr>
              <a:lnSpc>
                <a:spcPct val="100000"/>
              </a:lnSpc>
              <a:spcBef>
                <a:spcPts val="1400"/>
              </a:spcBef>
            </a:pPr>
            <a:r>
              <a:rPr lang="en-US" sz="2200" dirty="0">
                <a:solidFill>
                  <a:schemeClr val="accent3">
                    <a:lumMod val="25000"/>
                  </a:schemeClr>
                </a:solidFill>
                <a:latin typeface="Consolas" panose="020B0609020204030204" pitchFamily="49"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9845675" cy="473075"/>
          </a:xfrm>
          <a:prstGeom prst="rect">
            <a:avLst/>
          </a:prstGeom>
        </p:spPr>
        <p:txBody>
          <a:bodyPr vert="horz" lIns="91440" tIns="45720" rIns="91440" bIns="45720" rtlCol="0">
            <a:normAutofit fontScale="70000" lnSpcReduction="20000"/>
          </a:bodyPr>
          <a:lstStyle/>
          <a:p>
            <a:pPr>
              <a:spcBef>
                <a:spcPts val="1400"/>
              </a:spcBef>
            </a:pPr>
            <a:r>
              <a:rPr lang="en-US" sz="2200" dirty="0">
                <a:latin typeface="Consolas" panose="020B0609020204030204" pitchFamily="49"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Consolas" panose="020B0609020204030204" pitchFamily="49" charset="0"/>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We used the key word </a:t>
            </a:r>
            <a:r>
              <a:rPr lang="en-US" sz="2200" b="1" dirty="0">
                <a:latin typeface="Consolas" panose="020B0609020204030204" pitchFamily="49" charset="0"/>
              </a:rPr>
              <a:t>DISTINCT</a:t>
            </a:r>
            <a:r>
              <a:rPr lang="en-US" sz="2200" dirty="0">
                <a:latin typeface="Consolas" panose="020B0609020204030204" pitchFamily="49"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Consolas" panose="020B0609020204030204" pitchFamily="49" charset="0"/>
              </a:rPr>
              <a:t>We observed that the dates of the first successful landing outcome on ground pad was 22</a:t>
            </a:r>
            <a:r>
              <a:rPr lang="en-US" sz="1800" baseline="30000" dirty="0">
                <a:latin typeface="Consolas" panose="020B0609020204030204" pitchFamily="49" charset="0"/>
              </a:rPr>
              <a:t>nd</a:t>
            </a:r>
            <a:r>
              <a:rPr lang="en-US" sz="1800" dirty="0">
                <a:latin typeface="Consolas" panose="020B0609020204030204" pitchFamily="49"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the </a:t>
            </a:r>
            <a:r>
              <a:rPr lang="en-US" sz="2000" b="1" dirty="0">
                <a:latin typeface="Consolas" panose="020B0609020204030204" pitchFamily="49" charset="0"/>
              </a:rPr>
              <a:t>WHERE</a:t>
            </a:r>
            <a:r>
              <a:rPr lang="en-US" sz="2000" dirty="0">
                <a:latin typeface="Consolas" panose="020B0609020204030204" pitchFamily="49" charset="0"/>
              </a:rPr>
              <a:t> clause to filter for boosters which have successfully landed on drone ship and applied the </a:t>
            </a:r>
            <a:r>
              <a:rPr lang="en-US" sz="2000" b="1" dirty="0">
                <a:latin typeface="Consolas" panose="020B0609020204030204" pitchFamily="49" charset="0"/>
              </a:rPr>
              <a:t>AND</a:t>
            </a:r>
            <a:r>
              <a:rPr lang="en-US" sz="2000" dirty="0">
                <a:latin typeface="Consolas" panose="020B0609020204030204" pitchFamily="49"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fontScale="85000" lnSpcReduction="20000"/>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Summary of methodologies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through API</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Wrangling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Consolas" panose="020B0609020204030204" pitchFamily="49" charset="0"/>
              </a:rPr>
              <a:t>Summary of all results</a:t>
            </a:r>
            <a:endParaRPr lang="en-US" sz="1800" dirty="0">
              <a:solidFill>
                <a:schemeClr val="accent3">
                  <a:lumMod val="25000"/>
                </a:schemeClr>
              </a:solidFill>
              <a:latin typeface="Consolas" panose="020B0609020204030204" pitchFamily="49" charset="0"/>
            </a:endParaRP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Predictive Analytics result</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wildcard like ‘%’ to filter for </a:t>
            </a:r>
            <a:r>
              <a:rPr lang="en-US" sz="2000" b="1" dirty="0">
                <a:latin typeface="Consolas" panose="020B0609020204030204" pitchFamily="49" charset="0"/>
              </a:rPr>
              <a:t>WHERE</a:t>
            </a:r>
            <a:r>
              <a:rPr lang="en-US" sz="2000" dirty="0">
                <a:latin typeface="Consolas" panose="020B0609020204030204" pitchFamily="49" charset="0"/>
              </a:rPr>
              <a:t> </a:t>
            </a:r>
            <a:r>
              <a:rPr lang="en-US" sz="2000" dirty="0" err="1">
                <a:latin typeface="Consolas" panose="020B0609020204030204" pitchFamily="49" charset="0"/>
              </a:rPr>
              <a:t>MissionOutcome</a:t>
            </a:r>
            <a:r>
              <a:rPr lang="en-US" sz="2000" dirty="0">
                <a:latin typeface="Consolas" panose="020B0609020204030204" pitchFamily="49"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Consolas" panose="020B0609020204030204" pitchFamily="49" charset="0"/>
              </a:rPr>
              <a:t>We determined the booster that have carried the maximum payload using a subquery in the </a:t>
            </a:r>
            <a:r>
              <a:rPr lang="en-US" sz="1700" b="1" dirty="0">
                <a:latin typeface="Consolas" panose="020B0609020204030204" pitchFamily="49" charset="0"/>
              </a:rPr>
              <a:t>WHERE</a:t>
            </a:r>
            <a:r>
              <a:rPr lang="en-US" sz="1700" dirty="0">
                <a:latin typeface="Consolas" panose="020B0609020204030204" pitchFamily="49" charset="0"/>
              </a:rPr>
              <a:t> clause and the </a:t>
            </a:r>
            <a:r>
              <a:rPr lang="en-US" sz="1700" b="1" dirty="0">
                <a:latin typeface="Consolas" panose="020B0609020204030204" pitchFamily="49" charset="0"/>
              </a:rPr>
              <a:t>MAX() </a:t>
            </a:r>
            <a:r>
              <a:rPr lang="en-US" sz="1700" dirty="0">
                <a:latin typeface="Consolas" panose="020B0609020204030204" pitchFamily="49"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a combinations of the </a:t>
            </a:r>
            <a:r>
              <a:rPr lang="en-US" sz="2200" b="1" dirty="0">
                <a:solidFill>
                  <a:schemeClr val="accent3">
                    <a:lumMod val="25000"/>
                  </a:schemeClr>
                </a:solidFill>
                <a:latin typeface="Consolas" panose="020B0609020204030204" pitchFamily="49" charset="0"/>
              </a:rPr>
              <a:t>WHERE</a:t>
            </a:r>
            <a:r>
              <a:rPr lang="en-US" sz="2200" dirty="0">
                <a:solidFill>
                  <a:schemeClr val="accent3">
                    <a:lumMod val="25000"/>
                  </a:schemeClr>
                </a:solidFill>
                <a:latin typeface="Consolas" panose="020B0609020204030204" pitchFamily="49" charset="0"/>
              </a:rPr>
              <a:t> clause, </a:t>
            </a:r>
            <a:r>
              <a:rPr lang="en-US" sz="2200" b="1" dirty="0">
                <a:solidFill>
                  <a:schemeClr val="accent3">
                    <a:lumMod val="25000"/>
                  </a:schemeClr>
                </a:solidFill>
                <a:latin typeface="Consolas" panose="020B0609020204030204" pitchFamily="49" charset="0"/>
              </a:rPr>
              <a:t>LIKE</a:t>
            </a:r>
            <a:r>
              <a:rPr lang="en-US" sz="2200" dirty="0">
                <a:solidFill>
                  <a:schemeClr val="accent3">
                    <a:lumMod val="25000"/>
                  </a:schemeClr>
                </a:solidFill>
                <a:latin typeface="Consolas" panose="020B0609020204030204" pitchFamily="49" charset="0"/>
              </a:rPr>
              <a:t>, </a:t>
            </a:r>
            <a:r>
              <a:rPr lang="en-US" sz="2200" b="1" dirty="0">
                <a:solidFill>
                  <a:schemeClr val="accent3">
                    <a:lumMod val="25000"/>
                  </a:schemeClr>
                </a:solidFill>
                <a:latin typeface="Consolas" panose="020B0609020204030204" pitchFamily="49" charset="0"/>
              </a:rPr>
              <a:t>AND</a:t>
            </a:r>
            <a:r>
              <a:rPr lang="en-US" sz="2200" dirty="0">
                <a:solidFill>
                  <a:schemeClr val="accent3">
                    <a:lumMod val="25000"/>
                  </a:schemeClr>
                </a:solidFill>
                <a:latin typeface="Consolas" panose="020B0609020204030204" pitchFamily="49" charset="0"/>
              </a:rPr>
              <a:t>, and </a:t>
            </a:r>
            <a:r>
              <a:rPr lang="en-US" sz="2200" b="1" dirty="0">
                <a:solidFill>
                  <a:schemeClr val="accent3">
                    <a:lumMod val="25000"/>
                  </a:schemeClr>
                </a:solidFill>
                <a:latin typeface="Consolas" panose="020B0609020204030204" pitchFamily="49" charset="0"/>
              </a:rPr>
              <a:t>BETWEEN</a:t>
            </a:r>
            <a:r>
              <a:rPr lang="en-US" sz="2200" dirty="0">
                <a:solidFill>
                  <a:schemeClr val="accent3">
                    <a:lumMod val="25000"/>
                  </a:schemeClr>
                </a:solidFill>
                <a:latin typeface="Consolas" panose="020B0609020204030204" pitchFamily="49"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fontScale="92500" lnSpcReduction="20000"/>
          </a:bodyPr>
          <a:lstStyle/>
          <a:p>
            <a:pPr>
              <a:spcBef>
                <a:spcPts val="1400"/>
              </a:spcBef>
            </a:pPr>
            <a:r>
              <a:rPr lang="en-US" sz="2000" dirty="0">
                <a:latin typeface="Consolas" panose="020B0609020204030204" pitchFamily="49" charset="0"/>
              </a:rPr>
              <a:t>We selected Landing outcomes and the </a:t>
            </a:r>
            <a:r>
              <a:rPr lang="en-US" sz="2000" b="1" dirty="0">
                <a:latin typeface="Consolas" panose="020B0609020204030204" pitchFamily="49" charset="0"/>
              </a:rPr>
              <a:t>COUNT</a:t>
            </a:r>
            <a:r>
              <a:rPr lang="en-US" sz="2000" dirty="0">
                <a:latin typeface="Consolas" panose="020B0609020204030204" pitchFamily="49" charset="0"/>
              </a:rPr>
              <a:t> of landing outcomes from the data and used the </a:t>
            </a:r>
            <a:r>
              <a:rPr lang="en-US" sz="2000" b="1" dirty="0">
                <a:latin typeface="Consolas" panose="020B0609020204030204" pitchFamily="49" charset="0"/>
              </a:rPr>
              <a:t>WHERE</a:t>
            </a:r>
            <a:r>
              <a:rPr lang="en-US" sz="2000" dirty="0">
                <a:latin typeface="Consolas" panose="020B0609020204030204" pitchFamily="49" charset="0"/>
              </a:rPr>
              <a:t> clause to filter for landing outcomes </a:t>
            </a:r>
            <a:r>
              <a:rPr lang="en-US" sz="2000" b="1" dirty="0">
                <a:latin typeface="Consolas" panose="020B0609020204030204" pitchFamily="49" charset="0"/>
              </a:rPr>
              <a:t>BETWEEN</a:t>
            </a:r>
            <a:r>
              <a:rPr lang="en-US" sz="2000" dirty="0">
                <a:latin typeface="Consolas" panose="020B0609020204030204" pitchFamily="49" charset="0"/>
              </a:rPr>
              <a:t> 2010-06-04 to 2010-03-20.</a:t>
            </a:r>
          </a:p>
          <a:p>
            <a:pPr>
              <a:spcBef>
                <a:spcPts val="1400"/>
              </a:spcBef>
            </a:pPr>
            <a:r>
              <a:rPr lang="en-US" sz="2000" dirty="0">
                <a:latin typeface="Consolas" panose="020B0609020204030204" pitchFamily="49" charset="0"/>
              </a:rPr>
              <a:t>We applied the </a:t>
            </a:r>
            <a:r>
              <a:rPr lang="en-US" sz="2000" b="1" dirty="0">
                <a:latin typeface="Consolas" panose="020B0609020204030204" pitchFamily="49" charset="0"/>
              </a:rPr>
              <a:t>GROUP BY </a:t>
            </a:r>
            <a:r>
              <a:rPr lang="en-US" sz="2000" dirty="0">
                <a:latin typeface="Consolas" panose="020B0609020204030204" pitchFamily="49" charset="0"/>
              </a:rPr>
              <a:t>clause to group the landing outcomes and the </a:t>
            </a:r>
            <a:r>
              <a:rPr lang="en-US" sz="2000" b="1" dirty="0">
                <a:latin typeface="Consolas" panose="020B0609020204030204" pitchFamily="49" charset="0"/>
              </a:rPr>
              <a:t>ORDER BY </a:t>
            </a:r>
            <a:r>
              <a:rPr lang="en-US" sz="2000" dirty="0">
                <a:latin typeface="Consolas" panose="020B0609020204030204" pitchFamily="49"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normAutofit fontScale="85000" lnSpcReduction="20000"/>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lnSpcReduction="10000"/>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Consolas" panose="020B0609020204030204" pitchFamily="49" charset="0"/>
              </a:rPr>
              <a:t>Project background and context</a:t>
            </a:r>
          </a:p>
          <a:p>
            <a:pPr marL="457200" lvl="1" indent="0" algn="just">
              <a:spcBef>
                <a:spcPts val="1400"/>
              </a:spcBef>
              <a:buNone/>
            </a:pPr>
            <a:r>
              <a:rPr lang="en-US" sz="1800" dirty="0">
                <a:solidFill>
                  <a:schemeClr val="accent3">
                    <a:lumMod val="25000"/>
                  </a:schemeClr>
                </a:solidFill>
                <a:latin typeface="Consolas" panose="020B0609020204030204" pitchFamily="49"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Consolas" panose="020B0609020204030204" pitchFamily="49" charset="0"/>
              </a:rPr>
              <a:t>Problems you want to find answers</a:t>
            </a:r>
          </a:p>
          <a:p>
            <a:pPr lvl="1">
              <a:spcBef>
                <a:spcPts val="1400"/>
              </a:spcBef>
              <a:buFontTx/>
              <a:buChar char="-"/>
            </a:pPr>
            <a:r>
              <a:rPr lang="en-US" sz="1800" dirty="0">
                <a:solidFill>
                  <a:schemeClr val="accent3">
                    <a:lumMod val="25000"/>
                  </a:schemeClr>
                </a:solidFill>
                <a:latin typeface="Consolas" panose="020B0609020204030204" pitchFamily="49" charset="0"/>
              </a:rPr>
              <a:t>What factors determine if the rocket will land successfully?</a:t>
            </a:r>
          </a:p>
          <a:p>
            <a:pPr lvl="1">
              <a:spcBef>
                <a:spcPts val="1400"/>
              </a:spcBef>
              <a:buFontTx/>
              <a:buChar char="-"/>
            </a:pPr>
            <a:r>
              <a:rPr lang="en-US" sz="1800" dirty="0">
                <a:solidFill>
                  <a:schemeClr val="accent3">
                    <a:lumMod val="25000"/>
                  </a:schemeClr>
                </a:solidFill>
                <a:latin typeface="Consolas" panose="020B0609020204030204" pitchFamily="49"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Consolas" panose="020B0609020204030204" pitchFamily="49"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Launch site with the highest launch success ratio</a:t>
            </a:r>
          </a:p>
          <a:p>
            <a:endParaRPr lang="en-US" dirty="0">
              <a:solidFill>
                <a:srgbClr val="0B49CB"/>
              </a:solidFill>
              <a:latin typeface="Consolas" panose="020B0609020204030204" pitchFamily="49"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Consolas" panose="020B0609020204030204" pitchFamily="49"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Consolas" panose="020B0609020204030204" pitchFamily="49"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lnSpcReduction="10000"/>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lnSpcReduction="10000"/>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We can conclude that:</a:t>
            </a:r>
          </a:p>
          <a:p>
            <a:pPr>
              <a:lnSpc>
                <a:spcPct val="100000"/>
              </a:lnSpc>
              <a:spcBef>
                <a:spcPts val="1400"/>
              </a:spcBef>
            </a:pPr>
            <a:r>
              <a:rPr lang="en-US" sz="2200" dirty="0">
                <a:solidFill>
                  <a:schemeClr val="accent3">
                    <a:lumMod val="25000"/>
                  </a:schemeClr>
                </a:solidFill>
                <a:latin typeface="Consolas" panose="020B0609020204030204" pitchFamily="49" charset="0"/>
              </a:rPr>
              <a:t>The larger the flight amount at a launch site, the greater the success rate at a launch site.</a:t>
            </a:r>
          </a:p>
          <a:p>
            <a:pPr>
              <a:lnSpc>
                <a:spcPct val="100000"/>
              </a:lnSpc>
              <a:spcBef>
                <a:spcPts val="1400"/>
              </a:spcBef>
            </a:pPr>
            <a:r>
              <a:rPr lang="en-US" sz="2200" dirty="0">
                <a:latin typeface="Consolas" panose="020B0609020204030204" pitchFamily="49" charset="0"/>
              </a:rPr>
              <a:t>Launch success rate started to increase in 2013 till 2020.</a:t>
            </a:r>
          </a:p>
          <a:p>
            <a:pPr>
              <a:lnSpc>
                <a:spcPct val="100000"/>
              </a:lnSpc>
              <a:spcBef>
                <a:spcPts val="1400"/>
              </a:spcBef>
            </a:pPr>
            <a:r>
              <a:rPr lang="en-US" sz="2200" dirty="0">
                <a:solidFill>
                  <a:schemeClr val="accent3">
                    <a:lumMod val="25000"/>
                  </a:schemeClr>
                </a:solidFill>
                <a:latin typeface="Consolas" panose="020B0609020204030204" pitchFamily="49" charset="0"/>
              </a:rPr>
              <a:t>Orbits </a:t>
            </a:r>
            <a:r>
              <a:rPr lang="en-US" sz="2200" dirty="0">
                <a:latin typeface="Consolas" panose="020B0609020204030204" pitchFamily="49" charset="0"/>
              </a:rPr>
              <a:t>ES-L1, GEO, HEO, SSO, VLEO had the most success rate.</a:t>
            </a: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KSC LC-39A had the most successful launches of any sites.</a:t>
            </a:r>
          </a:p>
          <a:p>
            <a:pPr>
              <a:lnSpc>
                <a:spcPct val="100000"/>
              </a:lnSpc>
              <a:spcBef>
                <a:spcPts val="1400"/>
              </a:spcBef>
            </a:pPr>
            <a:r>
              <a:rPr lang="en-US" sz="2200" dirty="0">
                <a:solidFill>
                  <a:schemeClr val="accent3">
                    <a:lumMod val="25000"/>
                  </a:schemeClr>
                </a:solidFill>
                <a:latin typeface="Consolas" panose="020B0609020204030204" pitchFamily="49"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fontScale="77500" lnSpcReduction="20000"/>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lnSpcReduction="10000"/>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onsolas" panose="020B0609020204030204" pitchFamily="49" charset="0"/>
              </a:rPr>
              <a:t>Executive Summary</a:t>
            </a:r>
          </a:p>
          <a:p>
            <a:pPr>
              <a:lnSpc>
                <a:spcPct val="120000"/>
              </a:lnSpc>
              <a:spcBef>
                <a:spcPts val="1400"/>
              </a:spcBef>
            </a:pPr>
            <a:r>
              <a:rPr lang="en-US" sz="8800" dirty="0">
                <a:solidFill>
                  <a:schemeClr val="accent3">
                    <a:lumMod val="25000"/>
                  </a:schemeClr>
                </a:solidFill>
                <a:latin typeface="Consolas" panose="020B0609020204030204" pitchFamily="49" charset="0"/>
              </a:rPr>
              <a:t>Data collection methodology:</a:t>
            </a:r>
          </a:p>
          <a:p>
            <a:pPr lvl="1">
              <a:lnSpc>
                <a:spcPct val="120000"/>
              </a:lnSpc>
              <a:spcBef>
                <a:spcPts val="1400"/>
              </a:spcBef>
            </a:pPr>
            <a:r>
              <a:rPr lang="en-US" sz="7600" dirty="0">
                <a:solidFill>
                  <a:schemeClr val="bg2">
                    <a:lumMod val="50000"/>
                  </a:schemeClr>
                </a:solidFill>
                <a:latin typeface="Consolas" panose="020B0609020204030204" pitchFamily="49" charset="0"/>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Consolas" panose="020B0609020204030204" pitchFamily="49" charset="0"/>
              </a:rPr>
              <a:t>Perform data wrangling</a:t>
            </a:r>
          </a:p>
          <a:p>
            <a:pPr lvl="1">
              <a:lnSpc>
                <a:spcPct val="120000"/>
              </a:lnSpc>
              <a:spcBef>
                <a:spcPts val="1400"/>
              </a:spcBef>
            </a:pPr>
            <a:r>
              <a:rPr lang="en-US" sz="7600" dirty="0">
                <a:solidFill>
                  <a:schemeClr val="bg2">
                    <a:lumMod val="50000"/>
                  </a:schemeClr>
                </a:solidFill>
                <a:latin typeface="Consolas" panose="020B0609020204030204" pitchFamily="49" charset="0"/>
              </a:rPr>
              <a:t>One-hot encoding was applied to categorical features</a:t>
            </a:r>
          </a:p>
          <a:p>
            <a:pPr>
              <a:lnSpc>
                <a:spcPct val="120000"/>
              </a:lnSpc>
              <a:spcBef>
                <a:spcPts val="1400"/>
              </a:spcBef>
            </a:pPr>
            <a:r>
              <a:rPr lang="en-US" sz="8800" dirty="0">
                <a:solidFill>
                  <a:schemeClr val="accent3">
                    <a:lumMod val="25000"/>
                  </a:schemeClr>
                </a:solidFill>
                <a:latin typeface="Consolas" panose="020B0609020204030204" pitchFamily="49"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Consolas" panose="020B0609020204030204" pitchFamily="49" charset="0"/>
              </a:rPr>
              <a:t>Perform interactive visual analytics using Folium and Plotly Dash</a:t>
            </a:r>
          </a:p>
          <a:p>
            <a:pPr>
              <a:lnSpc>
                <a:spcPct val="120000"/>
              </a:lnSpc>
              <a:spcBef>
                <a:spcPts val="1400"/>
              </a:spcBef>
            </a:pPr>
            <a:r>
              <a:rPr lang="en-US" sz="8800" dirty="0">
                <a:solidFill>
                  <a:schemeClr val="accent3">
                    <a:lumMod val="25000"/>
                  </a:schemeClr>
                </a:solidFill>
                <a:latin typeface="Consolas" panose="020B0609020204030204" pitchFamily="49" charset="0"/>
              </a:rPr>
              <a:t>Perform predictive analysis using classification models</a:t>
            </a:r>
          </a:p>
          <a:p>
            <a:pPr lvl="1">
              <a:lnSpc>
                <a:spcPct val="120000"/>
              </a:lnSpc>
              <a:spcBef>
                <a:spcPts val="1400"/>
              </a:spcBef>
            </a:pPr>
            <a:r>
              <a:rPr lang="en-US" sz="7600" dirty="0">
                <a:solidFill>
                  <a:schemeClr val="bg2">
                    <a:lumMod val="50000"/>
                  </a:schemeClr>
                </a:solidFill>
                <a:latin typeface="Consolas" panose="020B0609020204030204" pitchFamily="49" charset="0"/>
              </a:rPr>
              <a:t>How to build, tune, evaluate classification models</a:t>
            </a:r>
          </a:p>
          <a:p>
            <a:pPr>
              <a:lnSpc>
                <a:spcPct val="120000"/>
              </a:lnSpc>
              <a:spcBef>
                <a:spcPts val="1400"/>
              </a:spcBef>
            </a:pPr>
            <a:endParaRPr lang="en-US" sz="88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lnSpcReduction="10000"/>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Consolas" panose="020B0609020204030204" pitchFamily="49"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Next, we decoded the response content as a Json using .json() function call and turn it into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using .</a:t>
            </a:r>
            <a:r>
              <a:rPr lang="en-US" sz="1900" dirty="0" err="1">
                <a:solidFill>
                  <a:schemeClr val="accent3">
                    <a:lumMod val="25000"/>
                  </a:schemeClr>
                </a:solidFill>
                <a:latin typeface="Consolas" panose="020B0609020204030204" pitchFamily="49" charset="0"/>
              </a:rPr>
              <a:t>json_normalize</a:t>
            </a:r>
            <a:r>
              <a:rPr lang="en-US" sz="1900" dirty="0">
                <a:solidFill>
                  <a:schemeClr val="accent3">
                    <a:lumMod val="25000"/>
                  </a:schemeClr>
                </a:solidFill>
                <a:latin typeface="Consolas" panose="020B0609020204030204" pitchFamily="49" charset="0"/>
              </a:rPr>
              <a:t>().</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The objective was to extract the launch records as HTML table, parse the table and convert it 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for future analysis.</a:t>
            </a:r>
          </a:p>
          <a:p>
            <a:pPr lvl="1">
              <a:lnSpc>
                <a:spcPct val="100000"/>
              </a:lnSpc>
              <a:spcBef>
                <a:spcPts val="1400"/>
              </a:spcBef>
              <a:buFontTx/>
              <a:buChar char="-"/>
            </a:pPr>
            <a:endParaRPr lang="en-US" sz="1800" dirty="0">
              <a:solidFill>
                <a:schemeClr val="accent3">
                  <a:lumMod val="25000"/>
                </a:schemeClr>
              </a:solidFill>
              <a:latin typeface="Consolas" panose="020B0609020204030204" pitchFamily="49"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lnSpcReduction="10000"/>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the get request to the SpaceX API to collect data, clean the requested data and did some basic data wrangling and formatting.</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461001" y="1346687"/>
            <a:ext cx="5699420" cy="53075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lnSpcReduction="10000"/>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Consolas" panose="020B0609020204030204" pitchFamily="49" charset="0"/>
              </a:rPr>
              <a:t>We parsed the table and converted it into a pandas </a:t>
            </a:r>
            <a:r>
              <a:rPr lang="en-US" sz="2200" dirty="0" err="1">
                <a:solidFill>
                  <a:schemeClr val="accent3">
                    <a:lumMod val="25000"/>
                  </a:schemeClr>
                </a:solidFill>
                <a:latin typeface="Consolas" panose="020B0609020204030204" pitchFamily="49" charset="0"/>
              </a:rPr>
              <a:t>dataframe</a:t>
            </a:r>
            <a:r>
              <a:rPr lang="en-US" sz="2200" dirty="0">
                <a:solidFill>
                  <a:schemeClr val="accent3">
                    <a:lumMod val="25000"/>
                  </a:schemeClr>
                </a:solidFill>
                <a:latin typeface="Consolas" panose="020B0609020204030204" pitchFamily="49"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Consolas" panose="020B0609020204030204" pitchFamily="49"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388117"/>
            <a:ext cx="5132317" cy="52681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schemas.microsoft.com/office/2006/documentManagement/types"/>
    <ds:schemaRef ds:uri="http://purl.org/dc/terms/"/>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infopath/2007/PartnerControls"/>
    <ds:schemaRef ds:uri="f80a141d-92ca-4d3d-9308-f7e7b1d44ce8"/>
    <ds:schemaRef ds:uri="155be751-a274-42e8-93fb-f39d3b9bccc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1453</TotalTime>
  <Words>1601</Words>
  <Application>Microsoft Office PowerPoint</Application>
  <PresentationFormat>宽屏</PresentationFormat>
  <Paragraphs>196</Paragraphs>
  <Slides>46</Slides>
  <Notes>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46</vt:i4>
      </vt:variant>
    </vt:vector>
  </HeadingPairs>
  <TitlesOfParts>
    <vt:vector size="53" baseType="lpstr">
      <vt:lpstr>Arial</vt:lpstr>
      <vt:lpstr>Calibri</vt:lpstr>
      <vt:lpstr>Consolas</vt:lpstr>
      <vt:lpstr>Gill Sans MT</vt:lpstr>
      <vt:lpstr>IBM Plex Mono SemiBold</vt:lpstr>
      <vt:lpstr>Custom Design</vt:lpstr>
      <vt:lpstr>画廊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Xu Feng</cp:lastModifiedBy>
  <cp:revision>219</cp:revision>
  <dcterms:created xsi:type="dcterms:W3CDTF">2021-04-29T18:58:34Z</dcterms:created>
  <dcterms:modified xsi:type="dcterms:W3CDTF">2024-11-16T15:15:04Z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